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1148000" cy="27432000"/>
  <p:notesSz cx="6858000" cy="9144000"/>
  <p:defaultTextStyle>
    <a:defPPr>
      <a:defRPr lang="en-US"/>
    </a:defPPr>
    <a:lvl1pPr marL="0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1pPr>
    <a:lvl2pPr marL="2246772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2pPr>
    <a:lvl3pPr marL="4493544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3pPr>
    <a:lvl4pPr marL="6740317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4pPr>
    <a:lvl5pPr marL="8987089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5pPr>
    <a:lvl6pPr marL="11233861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6pPr>
    <a:lvl7pPr marL="13480633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7pPr>
    <a:lvl8pPr marL="15727406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8pPr>
    <a:lvl9pPr marL="17974178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2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DF"/>
    <a:srgbClr val="347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>
        <p:scale>
          <a:sx n="40" d="100"/>
          <a:sy n="40" d="100"/>
        </p:scale>
        <p:origin x="696" y="-600"/>
      </p:cViewPr>
      <p:guideLst>
        <p:guide orient="horz" pos="8640"/>
        <p:guide pos="129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8521702"/>
            <a:ext cx="349758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5544800"/>
            <a:ext cx="288036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46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49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74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987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233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480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72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974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245350" y="6007102"/>
            <a:ext cx="41662350" cy="127952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8300" y="6007102"/>
            <a:ext cx="124301250" cy="127952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409" y="17627602"/>
            <a:ext cx="34975800" cy="5448300"/>
          </a:xfrm>
        </p:spPr>
        <p:txBody>
          <a:bodyPr anchor="t"/>
          <a:lstStyle>
            <a:lvl1pPr algn="l">
              <a:defRPr sz="19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0409" y="11626854"/>
            <a:ext cx="34975800" cy="6000748"/>
          </a:xfrm>
        </p:spPr>
        <p:txBody>
          <a:bodyPr anchor="b"/>
          <a:lstStyle>
            <a:lvl1pPr marL="0" indent="0">
              <a:buNone/>
              <a:defRPr sz="9800">
                <a:solidFill>
                  <a:schemeClr val="tx1">
                    <a:tint val="75000"/>
                  </a:schemeClr>
                </a:solidFill>
              </a:defRPr>
            </a:lvl1pPr>
            <a:lvl2pPr marL="2246772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493544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3pPr>
            <a:lvl4pPr marL="6740317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4pPr>
            <a:lvl5pPr marL="8987089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5pPr>
            <a:lvl6pPr marL="11233861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6pPr>
            <a:lvl7pPr marL="13480633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7pPr>
            <a:lvl8pPr marL="15727406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8pPr>
            <a:lvl9pPr marL="17974178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8300" y="34988503"/>
            <a:ext cx="82981800" cy="98971100"/>
          </a:xfrm>
        </p:spPr>
        <p:txBody>
          <a:bodyPr/>
          <a:lstStyle>
            <a:lvl1pPr>
              <a:defRPr sz="13800"/>
            </a:lvl1pPr>
            <a:lvl2pPr>
              <a:defRPr sz="11800"/>
            </a:lvl2pPr>
            <a:lvl3pPr>
              <a:defRPr sz="98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25900" y="34988503"/>
            <a:ext cx="82981800" cy="98971100"/>
          </a:xfrm>
        </p:spPr>
        <p:txBody>
          <a:bodyPr/>
          <a:lstStyle>
            <a:lvl1pPr>
              <a:defRPr sz="13800"/>
            </a:lvl1pPr>
            <a:lvl2pPr>
              <a:defRPr sz="11800"/>
            </a:lvl2pPr>
            <a:lvl3pPr>
              <a:defRPr sz="98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098552"/>
            <a:ext cx="370332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6140452"/>
            <a:ext cx="18180846" cy="2559048"/>
          </a:xfrm>
        </p:spPr>
        <p:txBody>
          <a:bodyPr anchor="b"/>
          <a:lstStyle>
            <a:lvl1pPr marL="0" indent="0">
              <a:buNone/>
              <a:defRPr sz="11800" b="1"/>
            </a:lvl1pPr>
            <a:lvl2pPr marL="2246772" indent="0">
              <a:buNone/>
              <a:defRPr sz="9800" b="1"/>
            </a:lvl2pPr>
            <a:lvl3pPr marL="4493544" indent="0">
              <a:buNone/>
              <a:defRPr sz="8800" b="1"/>
            </a:lvl3pPr>
            <a:lvl4pPr marL="6740317" indent="0">
              <a:buNone/>
              <a:defRPr sz="7900" b="1"/>
            </a:lvl4pPr>
            <a:lvl5pPr marL="8987089" indent="0">
              <a:buNone/>
              <a:defRPr sz="7900" b="1"/>
            </a:lvl5pPr>
            <a:lvl6pPr marL="11233861" indent="0">
              <a:buNone/>
              <a:defRPr sz="7900" b="1"/>
            </a:lvl6pPr>
            <a:lvl7pPr marL="13480633" indent="0">
              <a:buNone/>
              <a:defRPr sz="7900" b="1"/>
            </a:lvl7pPr>
            <a:lvl8pPr marL="15727406" indent="0">
              <a:buNone/>
              <a:defRPr sz="7900" b="1"/>
            </a:lvl8pPr>
            <a:lvl9pPr marL="17974178" indent="0">
              <a:buNone/>
              <a:defRPr sz="7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7400" y="8699500"/>
            <a:ext cx="18180846" cy="15805152"/>
          </a:xfrm>
        </p:spPr>
        <p:txBody>
          <a:bodyPr/>
          <a:lstStyle>
            <a:lvl1pPr>
              <a:defRPr sz="11800"/>
            </a:lvl1pPr>
            <a:lvl2pPr>
              <a:defRPr sz="98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02615" y="6140452"/>
            <a:ext cx="18187988" cy="2559048"/>
          </a:xfrm>
        </p:spPr>
        <p:txBody>
          <a:bodyPr anchor="b"/>
          <a:lstStyle>
            <a:lvl1pPr marL="0" indent="0">
              <a:buNone/>
              <a:defRPr sz="11800" b="1"/>
            </a:lvl1pPr>
            <a:lvl2pPr marL="2246772" indent="0">
              <a:buNone/>
              <a:defRPr sz="9800" b="1"/>
            </a:lvl2pPr>
            <a:lvl3pPr marL="4493544" indent="0">
              <a:buNone/>
              <a:defRPr sz="8800" b="1"/>
            </a:lvl3pPr>
            <a:lvl4pPr marL="6740317" indent="0">
              <a:buNone/>
              <a:defRPr sz="7900" b="1"/>
            </a:lvl4pPr>
            <a:lvl5pPr marL="8987089" indent="0">
              <a:buNone/>
              <a:defRPr sz="7900" b="1"/>
            </a:lvl5pPr>
            <a:lvl6pPr marL="11233861" indent="0">
              <a:buNone/>
              <a:defRPr sz="7900" b="1"/>
            </a:lvl6pPr>
            <a:lvl7pPr marL="13480633" indent="0">
              <a:buNone/>
              <a:defRPr sz="7900" b="1"/>
            </a:lvl7pPr>
            <a:lvl8pPr marL="15727406" indent="0">
              <a:buNone/>
              <a:defRPr sz="7900" b="1"/>
            </a:lvl8pPr>
            <a:lvl9pPr marL="17974178" indent="0">
              <a:buNone/>
              <a:defRPr sz="7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02615" y="8699500"/>
            <a:ext cx="18187988" cy="15805152"/>
          </a:xfrm>
        </p:spPr>
        <p:txBody>
          <a:bodyPr/>
          <a:lstStyle>
            <a:lvl1pPr>
              <a:defRPr sz="11800"/>
            </a:lvl1pPr>
            <a:lvl2pPr>
              <a:defRPr sz="98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3" y="1092200"/>
            <a:ext cx="13537409" cy="4648200"/>
          </a:xfrm>
        </p:spPr>
        <p:txBody>
          <a:bodyPr anchor="b"/>
          <a:lstStyle>
            <a:lvl1pPr algn="l">
              <a:defRPr sz="9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7726" y="1092202"/>
            <a:ext cx="23002875" cy="23412452"/>
          </a:xfrm>
        </p:spPr>
        <p:txBody>
          <a:bodyPr/>
          <a:lstStyle>
            <a:lvl1pPr>
              <a:defRPr sz="15700"/>
            </a:lvl1pPr>
            <a:lvl2pPr>
              <a:defRPr sz="13800"/>
            </a:lvl2pPr>
            <a:lvl3pPr>
              <a:defRPr sz="11800"/>
            </a:lvl3pPr>
            <a:lvl4pPr>
              <a:defRPr sz="9800"/>
            </a:lvl4pPr>
            <a:lvl5pPr>
              <a:defRPr sz="9800"/>
            </a:lvl5pPr>
            <a:lvl6pPr>
              <a:defRPr sz="9800"/>
            </a:lvl6pPr>
            <a:lvl7pPr>
              <a:defRPr sz="9800"/>
            </a:lvl7pPr>
            <a:lvl8pPr>
              <a:defRPr sz="9800"/>
            </a:lvl8pPr>
            <a:lvl9pPr>
              <a:defRPr sz="9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3" y="5740402"/>
            <a:ext cx="13537409" cy="18764252"/>
          </a:xfrm>
        </p:spPr>
        <p:txBody>
          <a:bodyPr/>
          <a:lstStyle>
            <a:lvl1pPr marL="0" indent="0">
              <a:buNone/>
              <a:defRPr sz="6900"/>
            </a:lvl1pPr>
            <a:lvl2pPr marL="2246772" indent="0">
              <a:buNone/>
              <a:defRPr sz="5900"/>
            </a:lvl2pPr>
            <a:lvl3pPr marL="4493544" indent="0">
              <a:buNone/>
              <a:defRPr sz="4900"/>
            </a:lvl3pPr>
            <a:lvl4pPr marL="6740317" indent="0">
              <a:buNone/>
              <a:defRPr sz="4400"/>
            </a:lvl4pPr>
            <a:lvl5pPr marL="8987089" indent="0">
              <a:buNone/>
              <a:defRPr sz="4400"/>
            </a:lvl5pPr>
            <a:lvl6pPr marL="11233861" indent="0">
              <a:buNone/>
              <a:defRPr sz="4400"/>
            </a:lvl6pPr>
            <a:lvl7pPr marL="13480633" indent="0">
              <a:buNone/>
              <a:defRPr sz="4400"/>
            </a:lvl7pPr>
            <a:lvl8pPr marL="15727406" indent="0">
              <a:buNone/>
              <a:defRPr sz="4400"/>
            </a:lvl8pPr>
            <a:lvl9pPr marL="17974178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296" y="19202400"/>
            <a:ext cx="24688800" cy="2266952"/>
          </a:xfrm>
        </p:spPr>
        <p:txBody>
          <a:bodyPr anchor="b"/>
          <a:lstStyle>
            <a:lvl1pPr algn="l">
              <a:defRPr sz="9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065296" y="2451100"/>
            <a:ext cx="24688800" cy="16459200"/>
          </a:xfrm>
        </p:spPr>
        <p:txBody>
          <a:bodyPr/>
          <a:lstStyle>
            <a:lvl1pPr marL="0" indent="0">
              <a:buNone/>
              <a:defRPr sz="15700"/>
            </a:lvl1pPr>
            <a:lvl2pPr marL="2246772" indent="0">
              <a:buNone/>
              <a:defRPr sz="13800"/>
            </a:lvl2pPr>
            <a:lvl3pPr marL="4493544" indent="0">
              <a:buNone/>
              <a:defRPr sz="11800"/>
            </a:lvl3pPr>
            <a:lvl4pPr marL="6740317" indent="0">
              <a:buNone/>
              <a:defRPr sz="9800"/>
            </a:lvl4pPr>
            <a:lvl5pPr marL="8987089" indent="0">
              <a:buNone/>
              <a:defRPr sz="9800"/>
            </a:lvl5pPr>
            <a:lvl6pPr marL="11233861" indent="0">
              <a:buNone/>
              <a:defRPr sz="9800"/>
            </a:lvl6pPr>
            <a:lvl7pPr marL="13480633" indent="0">
              <a:buNone/>
              <a:defRPr sz="9800"/>
            </a:lvl7pPr>
            <a:lvl8pPr marL="15727406" indent="0">
              <a:buNone/>
              <a:defRPr sz="9800"/>
            </a:lvl8pPr>
            <a:lvl9pPr marL="17974178" indent="0">
              <a:buNone/>
              <a:defRPr sz="9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5296" y="21469352"/>
            <a:ext cx="24688800" cy="3219448"/>
          </a:xfrm>
        </p:spPr>
        <p:txBody>
          <a:bodyPr/>
          <a:lstStyle>
            <a:lvl1pPr marL="0" indent="0">
              <a:buNone/>
              <a:defRPr sz="6900"/>
            </a:lvl1pPr>
            <a:lvl2pPr marL="2246772" indent="0">
              <a:buNone/>
              <a:defRPr sz="5900"/>
            </a:lvl2pPr>
            <a:lvl3pPr marL="4493544" indent="0">
              <a:buNone/>
              <a:defRPr sz="4900"/>
            </a:lvl3pPr>
            <a:lvl4pPr marL="6740317" indent="0">
              <a:buNone/>
              <a:defRPr sz="4400"/>
            </a:lvl4pPr>
            <a:lvl5pPr marL="8987089" indent="0">
              <a:buNone/>
              <a:defRPr sz="4400"/>
            </a:lvl5pPr>
            <a:lvl6pPr marL="11233861" indent="0">
              <a:buNone/>
              <a:defRPr sz="4400"/>
            </a:lvl6pPr>
            <a:lvl7pPr marL="13480633" indent="0">
              <a:buNone/>
              <a:defRPr sz="4400"/>
            </a:lvl7pPr>
            <a:lvl8pPr marL="15727406" indent="0">
              <a:buNone/>
              <a:defRPr sz="4400"/>
            </a:lvl8pPr>
            <a:lvl9pPr marL="17974178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1098552"/>
            <a:ext cx="37033200" cy="4572000"/>
          </a:xfrm>
          <a:prstGeom prst="rect">
            <a:avLst/>
          </a:prstGeom>
        </p:spPr>
        <p:txBody>
          <a:bodyPr vert="horz" lIns="449354" tIns="224677" rIns="449354" bIns="22467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6400803"/>
            <a:ext cx="37033200" cy="18103852"/>
          </a:xfrm>
          <a:prstGeom prst="rect">
            <a:avLst/>
          </a:prstGeom>
        </p:spPr>
        <p:txBody>
          <a:bodyPr vert="horz" lIns="449354" tIns="224677" rIns="449354" bIns="2246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0" y="25425402"/>
            <a:ext cx="9601200" cy="1460500"/>
          </a:xfrm>
          <a:prstGeom prst="rect">
            <a:avLst/>
          </a:prstGeom>
        </p:spPr>
        <p:txBody>
          <a:bodyPr vert="horz" lIns="449354" tIns="224677" rIns="449354" bIns="224677" rtlCol="0" anchor="ctr"/>
          <a:lstStyle>
            <a:lvl1pPr algn="l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58900" y="25425402"/>
            <a:ext cx="13030200" cy="1460500"/>
          </a:xfrm>
          <a:prstGeom prst="rect">
            <a:avLst/>
          </a:prstGeom>
        </p:spPr>
        <p:txBody>
          <a:bodyPr vert="horz" lIns="449354" tIns="224677" rIns="449354" bIns="224677" rtlCol="0" anchor="ctr"/>
          <a:lstStyle>
            <a:lvl1pPr algn="ct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89400" y="25425402"/>
            <a:ext cx="9601200" cy="1460500"/>
          </a:xfrm>
          <a:prstGeom prst="rect">
            <a:avLst/>
          </a:prstGeom>
        </p:spPr>
        <p:txBody>
          <a:bodyPr vert="horz" lIns="449354" tIns="224677" rIns="449354" bIns="224677" rtlCol="0" anchor="ctr"/>
          <a:lstStyle>
            <a:lvl1pPr algn="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3544" rtl="0" eaLnBrk="1" latinLnBrk="0" hangingPunct="1">
        <a:spcBef>
          <a:spcPct val="0"/>
        </a:spcBef>
        <a:buNone/>
        <a:defRPr sz="2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5079" indent="-1685079" algn="l" defTabSz="4493544" rtl="0" eaLnBrk="1" latinLnBrk="0" hangingPunct="1">
        <a:spcBef>
          <a:spcPct val="20000"/>
        </a:spcBef>
        <a:buFont typeface="Arial" pitchFamily="34" charset="0"/>
        <a:buChar char="•"/>
        <a:defRPr sz="15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1005" indent="-1404233" algn="l" defTabSz="4493544" rtl="0" eaLnBrk="1" latinLnBrk="0" hangingPunct="1">
        <a:spcBef>
          <a:spcPct val="20000"/>
        </a:spcBef>
        <a:buFont typeface="Arial" pitchFamily="34" charset="0"/>
        <a:buChar char="–"/>
        <a:defRPr sz="13800" kern="1200">
          <a:solidFill>
            <a:schemeClr val="tx1"/>
          </a:solidFill>
          <a:latin typeface="+mn-lt"/>
          <a:ea typeface="+mn-ea"/>
          <a:cs typeface="+mn-cs"/>
        </a:defRPr>
      </a:lvl2pPr>
      <a:lvl3pPr marL="5616931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11800" kern="1200">
          <a:solidFill>
            <a:schemeClr val="tx1"/>
          </a:solidFill>
          <a:latin typeface="+mn-lt"/>
          <a:ea typeface="+mn-ea"/>
          <a:cs typeface="+mn-cs"/>
        </a:defRPr>
      </a:lvl3pPr>
      <a:lvl4pPr marL="7863703" indent="-1123386" algn="l" defTabSz="4493544" rtl="0" eaLnBrk="1" latinLnBrk="0" hangingPunct="1">
        <a:spcBef>
          <a:spcPct val="20000"/>
        </a:spcBef>
        <a:buFont typeface="Arial" pitchFamily="34" charset="0"/>
        <a:buChar char="–"/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110475" indent="-1123386" algn="l" defTabSz="4493544" rtl="0" eaLnBrk="1" latinLnBrk="0" hangingPunct="1">
        <a:spcBef>
          <a:spcPct val="20000"/>
        </a:spcBef>
        <a:buFont typeface="Arial" pitchFamily="34" charset="0"/>
        <a:buChar char="»"/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357247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4604020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6850792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19097564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1pPr>
      <a:lvl2pPr marL="2246772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3544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6740317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8987089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33861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480633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727406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974178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12.03385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cs.toronto.edu/~fritz/absps/imagenet.pdf" TargetMode="External"/><Relationship Id="rId12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thworks.com/discovery/convolutional-neural-network.html" TargetMode="External"/><Relationship Id="rId11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hyperlink" Target="https://cloud.google.com/vision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s://arxiv.org/abs/1704.0486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497443"/>
            <a:ext cx="39090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Comparison of CNNs for Image Classification</a:t>
            </a:r>
          </a:p>
          <a:p>
            <a:pPr algn="ctr"/>
            <a:r>
              <a:rPr lang="en-US" sz="5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Holt Skinner</a:t>
            </a:r>
          </a:p>
          <a:p>
            <a:pPr algn="ctr"/>
            <a:r>
              <a:rPr lang="en-US" sz="48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University of Missouri – Computer Science 8780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733" y="4045371"/>
            <a:ext cx="18176007" cy="4398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tIns="182880" bIns="365760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b="1" dirty="0">
                <a:ea typeface="Amazon Ember" panose="020B0603020204020204" pitchFamily="34" charset="0"/>
                <a:cs typeface="Amazon Ember" panose="020B0603020204020204" pitchFamily="34" charset="0"/>
              </a:rPr>
              <a:t>Summary</a:t>
            </a:r>
            <a:endParaRPr lang="en-US" sz="5400" dirty="0"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400" dirty="0"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There are a multitude of different Neural Network options for image classification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For a simple problem, (Cats vs. Dogs) how does each method perform?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Dataset: Kaggle -Dogs &amp; Cats: Training - 8000 Images, Testing – 1000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E81D-14B6-3449-924A-0DA5576D9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617" y="4588346"/>
            <a:ext cx="15845105" cy="53575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9EC88-AC1B-3945-8040-8855E9392135}"/>
              </a:ext>
            </a:extLst>
          </p:cNvPr>
          <p:cNvSpPr txBox="1"/>
          <p:nvPr/>
        </p:nvSpPr>
        <p:spPr>
          <a:xfrm>
            <a:off x="866734" y="8400432"/>
            <a:ext cx="18176005" cy="1076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tIns="182880" bIns="365760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b="1" dirty="0">
                <a:ea typeface="Amazon Ember" panose="020B0603020204020204" pitchFamily="34" charset="0"/>
                <a:cs typeface="Amazon Ember" panose="020B0603020204020204" pitchFamily="34" charset="0"/>
              </a:rPr>
              <a:t>Methodology</a:t>
            </a:r>
            <a:endParaRPr lang="en-US" sz="5400" dirty="0"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Built and trained a Sequential Convolutional Neural Network in </a:t>
            </a:r>
            <a:r>
              <a:rPr lang="en-US" sz="4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Keras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&amp; TensorFlow (Binary Classifier)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Train with Kaggle Dataset (18 Hours)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Loss: 2.07% Accuracy: 99.32%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Worked well on Dogs, didn’t work on Cats in Practice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Pretrained ResNet50 and </a:t>
            </a:r>
            <a:r>
              <a:rPr lang="en-US" sz="4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MobileNet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Models 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ImageNet Dataset (Similar Classes)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Resnet: 80%  Accuracy, </a:t>
            </a:r>
            <a:r>
              <a:rPr lang="en-US" sz="4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MobileNet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90% Accuracy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Google Cloud Vision API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Correctly Classified 100% of testing data (Before API limit was reached)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328B6F-3ED8-6C4F-AC64-AE56B2FA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222" y="14519423"/>
            <a:ext cx="11004778" cy="7260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BC9367-B6A3-C146-A19D-BDA3E9432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25000" y="4980284"/>
            <a:ext cx="5892800" cy="44196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AB508D-CA7F-3B47-B463-ED64859AC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431245"/>
              </p:ext>
            </p:extLst>
          </p:nvPr>
        </p:nvGraphicFramePr>
        <p:xfrm>
          <a:off x="19856222" y="10743404"/>
          <a:ext cx="20553468" cy="337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8850">
                <a:tc>
                  <a:txBody>
                    <a:bodyPr/>
                    <a:lstStyle/>
                    <a:p>
                      <a:pPr lvl="0"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Homemade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ResNet50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MobileNet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Google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320">
                <a:tc rowSpan="2">
                  <a:txBody>
                    <a:bodyPr/>
                    <a:lstStyle/>
                    <a:p>
                      <a:pPr lvl="0"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Cat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Siberian Husky: 40%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Seat Belt: 7.96%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Siamese Cat: 7.82%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Weasel: 12.55%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Siberian Husky: 10.84%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Siamese Cat: 8.74%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dirty="0"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Cat: 98.99%,</a:t>
                      </a:r>
                    </a:p>
                    <a:p>
                      <a:pPr lvl="0" algn="l" fontAlgn="b"/>
                      <a:r>
                        <a:rPr lang="en-US" sz="4400" dirty="0"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Whiskers: 88.04% Flooring: 65.02%</a:t>
                      </a:r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 v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80">
                <a:tc gridSpan="6"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DED0498-D186-0742-8485-0FDA51F33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2" y="19321388"/>
            <a:ext cx="18176008" cy="2745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2AD23-BFDC-CC45-A893-C5B82864B264}"/>
              </a:ext>
            </a:extLst>
          </p:cNvPr>
          <p:cNvSpPr txBox="1"/>
          <p:nvPr/>
        </p:nvSpPr>
        <p:spPr>
          <a:xfrm>
            <a:off x="866732" y="22176949"/>
            <a:ext cx="29994267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tIns="182880" bIns="365760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b="1" dirty="0">
                <a:ea typeface="Amazon Ember" panose="020B0603020204020204" pitchFamily="34" charset="0"/>
                <a:cs typeface="Amazon Ember" panose="020B0603020204020204" pitchFamily="34" charset="0"/>
              </a:rPr>
              <a:t>References</a:t>
            </a:r>
          </a:p>
          <a:p>
            <a:pPr>
              <a:spcAft>
                <a:spcPts val="1200"/>
              </a:spcAft>
            </a:pPr>
            <a:r>
              <a:rPr lang="en-US" sz="3600" dirty="0"/>
              <a:t>MathWorks: </a:t>
            </a:r>
            <a:r>
              <a:rPr lang="en-US" sz="3600" dirty="0">
                <a:hlinkClick r:id="rId6"/>
              </a:rPr>
              <a:t>https://www.mathworks.com/discovery/convolutional-neural-network.html</a:t>
            </a:r>
            <a:r>
              <a:rPr lang="en-US" sz="36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3600" dirty="0"/>
              <a:t>ImageNet Classification with Deep Convolutional Neural Networks: A </a:t>
            </a:r>
            <a:r>
              <a:rPr lang="en-US" sz="3600" dirty="0" err="1"/>
              <a:t>Krizhevsky</a:t>
            </a:r>
            <a:r>
              <a:rPr lang="en-US" sz="3600" dirty="0"/>
              <a:t> et al. </a:t>
            </a:r>
            <a:r>
              <a:rPr lang="en-US" sz="3600" dirty="0">
                <a:hlinkClick r:id="rId7"/>
              </a:rPr>
              <a:t>https://www.cs.toronto.edu/~fritz/absps/imagenet.pdf</a:t>
            </a:r>
            <a:endParaRPr lang="en-US" sz="3600" dirty="0"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600" dirty="0"/>
              <a:t>Deep Residual Learning for Image Recognition: </a:t>
            </a:r>
            <a:r>
              <a:rPr lang="en-US" sz="3600" dirty="0">
                <a:hlinkClick r:id="rId8"/>
              </a:rPr>
              <a:t>https://arxiv.org/abs/1512.03385</a:t>
            </a:r>
            <a:endParaRPr lang="en-US" sz="3600" dirty="0"/>
          </a:p>
          <a:p>
            <a:pPr>
              <a:spcAft>
                <a:spcPts val="1200"/>
              </a:spcAft>
            </a:pPr>
            <a:r>
              <a:rPr lang="en-US" sz="3600" dirty="0" err="1"/>
              <a:t>MobileNets</a:t>
            </a:r>
            <a:r>
              <a:rPr lang="en-US" sz="3600" dirty="0"/>
              <a:t>: Efficient Convolutional Neural Networks for Mobile Vision Applications</a:t>
            </a:r>
            <a:r>
              <a:rPr lang="en-US" sz="3600" dirty="0">
                <a:hlinkClick r:id="rId9"/>
              </a:rPr>
              <a:t>: https://arxiv.org/abs/1704.04861</a:t>
            </a:r>
            <a:endParaRPr lang="en-US" sz="3600" dirty="0"/>
          </a:p>
          <a:p>
            <a:pPr>
              <a:spcAft>
                <a:spcPts val="1200"/>
              </a:spcAft>
            </a:pPr>
            <a:r>
              <a:rPr lang="en-US" sz="3600" dirty="0"/>
              <a:t>Google Cloud Vision API: </a:t>
            </a:r>
            <a:r>
              <a:rPr lang="en-US" sz="3600" dirty="0">
                <a:hlinkClick r:id="rId10"/>
              </a:rPr>
              <a:t> https://cloud.google.com/vision</a:t>
            </a:r>
            <a:r>
              <a:rPr lang="en-US" sz="36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C1FB0-77E6-7442-9C3C-E30DC60F8F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95691" y="14729499"/>
            <a:ext cx="7785509" cy="5683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6BC70-DC71-8B47-B39E-D63F001EAF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95691" y="21052170"/>
            <a:ext cx="7785509" cy="5556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8579</TotalTime>
  <Words>293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Amazon Ember</vt:lpstr>
      <vt:lpstr>AppleColorEmoji</vt:lpstr>
      <vt:lpstr>Arial</vt:lpstr>
      <vt:lpstr>Calibri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Brewster</dc:creator>
  <cp:lastModifiedBy>Skinner, Holt</cp:lastModifiedBy>
  <cp:revision>173</cp:revision>
  <cp:lastPrinted>2018-05-05T18:19:14Z</cp:lastPrinted>
  <dcterms:created xsi:type="dcterms:W3CDTF">2015-04-07T18:20:47Z</dcterms:created>
  <dcterms:modified xsi:type="dcterms:W3CDTF">2018-05-05T21:54:54Z</dcterms:modified>
</cp:coreProperties>
</file>